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6"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1356A4-80F6-4284-94A0-C50D852539F6}" type="datetimeFigureOut">
              <a:rPr lang="en-US" smtClean="0"/>
              <a:pPr/>
              <a:t>11/22/2020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A1B32A-D9CA-4363-B09F-41181BEC1F6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this presentation, I will carry out the following tasks; Describe racial as well as ethnic group demographic data for America’s Court system Corrections department Probation and parole; define how biases may impact courtroom proceedings; Describe how biases might affect courtroom proceedings; articulate the racial and ethnic inequality in corrections; define the racial and ethnic inequality while using the amount of individuals on probation as well as parole and conclude with recommendations on strategies to handle the racial and ethnic disparities</a:t>
            </a:r>
          </a:p>
          <a:p>
            <a:endParaRPr lang="en-US" dirty="0"/>
          </a:p>
        </p:txBody>
      </p:sp>
      <p:sp>
        <p:nvSpPr>
          <p:cNvPr id="4" name="Slide Number Placeholder 3"/>
          <p:cNvSpPr>
            <a:spLocks noGrp="1"/>
          </p:cNvSpPr>
          <p:nvPr>
            <p:ph type="sldNum" sz="quarter" idx="10"/>
          </p:nvPr>
        </p:nvSpPr>
        <p:spPr/>
        <p:txBody>
          <a:bodyPr/>
          <a:lstStyle/>
          <a:p>
            <a:fld id="{DAA1B32A-D9CA-4363-B09F-41181BEC1F61}"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Times New Roman" pitchFamily="18" charset="0"/>
                <a:cs typeface="Times New Roman" pitchFamily="18" charset="0"/>
              </a:rPr>
              <a:t>Female offenders of every race are given short sentences compared to Caucasian male offenders in the Post-Report phase, as they had for the past four periods. </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Male African Americans offenders get probation revocation at higher rates compared to the Caucasian offenders</a:t>
            </a:r>
            <a:r>
              <a:rPr lang="en-US" sz="1200" baseline="0" dirty="0" smtClean="0">
                <a:latin typeface="Times New Roman" pitchFamily="18" charset="0"/>
                <a:cs typeface="Times New Roman" pitchFamily="18" charset="0"/>
              </a:rPr>
              <a:t> (</a:t>
            </a:r>
            <a:r>
              <a:rPr lang="en-US" sz="1200" baseline="0" dirty="0" err="1" smtClean="0">
                <a:latin typeface="Times New Roman" pitchFamily="18" charset="0"/>
                <a:cs typeface="Times New Roman" pitchFamily="18" charset="0"/>
              </a:rPr>
              <a:t>Kaeble</a:t>
            </a:r>
            <a:r>
              <a:rPr lang="en-US" sz="1200" baseline="0" dirty="0" smtClean="0">
                <a:latin typeface="Times New Roman" pitchFamily="18" charset="0"/>
                <a:cs typeface="Times New Roman" pitchFamily="18" charset="0"/>
              </a:rPr>
              <a:t>, 2018). </a:t>
            </a:r>
            <a:r>
              <a:rPr lang="en-US" sz="1200" dirty="0" smtClean="0">
                <a:latin typeface="Times New Roman" pitchFamily="18" charset="0"/>
                <a:cs typeface="Times New Roman" pitchFamily="18" charset="0"/>
              </a:rPr>
              <a:t>Latino offenders also get probation revocation at higher rates compared to the Caucasian offenders</a:t>
            </a:r>
            <a:endParaRPr lang="en-US" dirty="0"/>
          </a:p>
        </p:txBody>
      </p:sp>
      <p:sp>
        <p:nvSpPr>
          <p:cNvPr id="4" name="Slide Number Placeholder 3"/>
          <p:cNvSpPr>
            <a:spLocks noGrp="1"/>
          </p:cNvSpPr>
          <p:nvPr>
            <p:ph type="sldNum" sz="quarter" idx="10"/>
          </p:nvPr>
        </p:nvSpPr>
        <p:spPr/>
        <p:txBody>
          <a:bodyPr/>
          <a:lstStyle/>
          <a:p>
            <a:fld id="{DAA1B32A-D9CA-4363-B09F-41181BEC1F61}"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Biases can impact courtroom proceedings in various ways. For example, according to the research done by </a:t>
            </a:r>
            <a:r>
              <a:rPr lang="en-US" sz="1200" kern="1200" dirty="0" err="1" smtClean="0">
                <a:solidFill>
                  <a:schemeClr val="tx1"/>
                </a:solidFill>
                <a:latin typeface="+mn-lt"/>
                <a:ea typeface="+mn-ea"/>
                <a:cs typeface="+mn-cs"/>
              </a:rPr>
              <a:t>Kaeble</a:t>
            </a:r>
            <a:r>
              <a:rPr lang="en-US" sz="1200" kern="1200" dirty="0" smtClean="0">
                <a:solidFill>
                  <a:schemeClr val="tx1"/>
                </a:solidFill>
                <a:latin typeface="+mn-lt"/>
                <a:ea typeface="+mn-ea"/>
                <a:cs typeface="+mn-cs"/>
              </a:rPr>
              <a:t>, (2018, the race, apparent attractiveness, sociability, as well as the nervous conduct of a defendant can all impact the rates of conviction together with the lengths of prison sentences given to prisoners. It is important to note that, the voice and conduct of an attorney, in addition to the way evidence is presented, can be misleading to the jury members; making them to consider data they ought not trust or ignore significant clues in a case. </a:t>
            </a:r>
          </a:p>
          <a:p>
            <a:endParaRPr lang="en-US" dirty="0"/>
          </a:p>
        </p:txBody>
      </p:sp>
      <p:sp>
        <p:nvSpPr>
          <p:cNvPr id="4" name="Slide Number Placeholder 3"/>
          <p:cNvSpPr>
            <a:spLocks noGrp="1"/>
          </p:cNvSpPr>
          <p:nvPr>
            <p:ph type="sldNum" sz="quarter" idx="10"/>
          </p:nvPr>
        </p:nvSpPr>
        <p:spPr/>
        <p:txBody>
          <a:bodyPr/>
          <a:lstStyle/>
          <a:p>
            <a:fld id="{DAA1B32A-D9CA-4363-B09F-41181BEC1F61}"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various ways through which racial and ethnic disparity can be identified in corrections. For </a:t>
            </a:r>
            <a:r>
              <a:rPr lang="en-US" sz="1200" kern="1200" dirty="0" smtClean="0">
                <a:solidFill>
                  <a:schemeClr val="tx1"/>
                </a:solidFill>
                <a:latin typeface="+mn-lt"/>
                <a:ea typeface="+mn-ea"/>
                <a:cs typeface="+mn-cs"/>
              </a:rPr>
              <a:t>instance, African </a:t>
            </a:r>
            <a:r>
              <a:rPr lang="en-US" sz="1200" kern="1200" dirty="0" smtClean="0">
                <a:solidFill>
                  <a:schemeClr val="tx1"/>
                </a:solidFill>
                <a:latin typeface="+mn-lt"/>
                <a:ea typeface="+mn-ea"/>
                <a:cs typeface="+mn-cs"/>
              </a:rPr>
              <a:t>Americans are </a:t>
            </a:r>
            <a:r>
              <a:rPr lang="en-US" sz="1200" kern="1200" dirty="0" smtClean="0">
                <a:solidFill>
                  <a:schemeClr val="tx1"/>
                </a:solidFill>
                <a:latin typeface="+mn-lt"/>
                <a:ea typeface="+mn-ea"/>
                <a:cs typeface="+mn-cs"/>
              </a:rPr>
              <a:t>imprisoned at a higher rate</a:t>
            </a:r>
            <a:r>
              <a:rPr lang="en-US" sz="1200" kern="1200" baseline="0" dirty="0" smtClean="0">
                <a:solidFill>
                  <a:schemeClr val="tx1"/>
                </a:solidFill>
                <a:latin typeface="+mn-lt"/>
                <a:ea typeface="+mn-ea"/>
                <a:cs typeface="+mn-cs"/>
              </a:rPr>
              <a:t> compared to rate at which Caucasians are imprisoned </a:t>
            </a:r>
            <a:r>
              <a:rPr lang="en-US" sz="1200" kern="1200" dirty="0" smtClean="0">
                <a:solidFill>
                  <a:schemeClr val="tx1"/>
                </a:solidFill>
                <a:latin typeface="+mn-lt"/>
                <a:ea typeface="+mn-ea"/>
                <a:cs typeface="+mn-cs"/>
              </a:rPr>
              <a:t>in </a:t>
            </a:r>
            <a:r>
              <a:rPr lang="en-US" sz="1200" kern="1200" dirty="0" smtClean="0">
                <a:solidFill>
                  <a:schemeClr val="tx1"/>
                </a:solidFill>
                <a:latin typeface="+mn-lt"/>
                <a:ea typeface="+mn-ea"/>
                <a:cs typeface="+mn-cs"/>
              </a:rPr>
              <a:t>state prisons </a:t>
            </a:r>
            <a:r>
              <a:rPr lang="en-US" sz="1200" kern="1200" dirty="0" smtClean="0">
                <a:solidFill>
                  <a:schemeClr val="tx1"/>
                </a:solidFill>
                <a:latin typeface="+mn-lt"/>
                <a:ea typeface="+mn-ea"/>
                <a:cs typeface="+mn-cs"/>
              </a:rPr>
              <a:t>(5 </a:t>
            </a:r>
            <a:r>
              <a:rPr lang="en-US" sz="1200" kern="1200" dirty="0" smtClean="0">
                <a:solidFill>
                  <a:schemeClr val="tx1"/>
                </a:solidFill>
                <a:latin typeface="+mn-lt"/>
                <a:ea typeface="+mn-ea"/>
                <a:cs typeface="+mn-cs"/>
              </a:rPr>
              <a:t>times more than that of the </a:t>
            </a:r>
            <a:r>
              <a:rPr lang="en-US" sz="1200" kern="1200" dirty="0" smtClean="0">
                <a:solidFill>
                  <a:schemeClr val="tx1"/>
                </a:solidFill>
                <a:latin typeface="+mn-lt"/>
                <a:ea typeface="+mn-ea"/>
                <a:cs typeface="+mn-cs"/>
              </a:rPr>
              <a:t>Caucasian), </a:t>
            </a:r>
            <a:r>
              <a:rPr lang="en-US" sz="1200" kern="1200" dirty="0" smtClean="0">
                <a:solidFill>
                  <a:schemeClr val="tx1"/>
                </a:solidFill>
                <a:latin typeface="+mn-lt"/>
                <a:ea typeface="+mn-ea"/>
                <a:cs typeface="+mn-cs"/>
              </a:rPr>
              <a:t>(Carson, 2018). Moreover, this kind of disparity is believed to be no less than 10 to 1 in five states. It is also important to note that, Latinos are as well unduly incarcerated but at around 1.4 times the rate of Caucasians.</a:t>
            </a:r>
          </a:p>
          <a:p>
            <a:endParaRPr lang="en-US" dirty="0"/>
          </a:p>
        </p:txBody>
      </p:sp>
      <p:sp>
        <p:nvSpPr>
          <p:cNvPr id="4" name="Slide Number Placeholder 3"/>
          <p:cNvSpPr>
            <a:spLocks noGrp="1"/>
          </p:cNvSpPr>
          <p:nvPr>
            <p:ph type="sldNum" sz="quarter" idx="10"/>
          </p:nvPr>
        </p:nvSpPr>
        <p:spPr/>
        <p:txBody>
          <a:bodyPr/>
          <a:lstStyle/>
          <a:p>
            <a:fld id="{DAA1B32A-D9CA-4363-B09F-41181BEC1F61}"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Another significant aspect that explains presence of racial and ethnic disparity in corrects is that, male African American offenders are given longer prison sentences compared to normal situation of Caucasian male offenders (</a:t>
            </a:r>
            <a:r>
              <a:rPr lang="en-US" sz="1200" kern="1200" dirty="0" err="1" smtClean="0">
                <a:solidFill>
                  <a:schemeClr val="tx1"/>
                </a:solidFill>
                <a:latin typeface="+mn-lt"/>
                <a:ea typeface="+mn-ea"/>
                <a:cs typeface="+mn-cs"/>
              </a:rPr>
              <a:t>Kaeble</a:t>
            </a:r>
            <a:r>
              <a:rPr lang="en-US" sz="1200" kern="1200" dirty="0" smtClean="0">
                <a:solidFill>
                  <a:schemeClr val="tx1"/>
                </a:solidFill>
                <a:latin typeface="+mn-lt"/>
                <a:ea typeface="+mn-ea"/>
                <a:cs typeface="+mn-cs"/>
              </a:rPr>
              <a:t>, 2018). For example, African American male offenders get sentences on average 19.1 percent longer than those that are given to Caucasian male offender</a:t>
            </a:r>
            <a:r>
              <a:rPr lang="en-US" sz="1200" kern="1200" baseline="0" dirty="0" smtClean="0">
                <a:solidFill>
                  <a:schemeClr val="tx1"/>
                </a:solidFill>
                <a:latin typeface="+mn-lt"/>
                <a:ea typeface="+mn-ea"/>
                <a:cs typeface="+mn-cs"/>
              </a:rPr>
              <a:t> (Carson, 2018).</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AA1B32A-D9CA-4363-B09F-41181BEC1F61}"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 research done by </a:t>
            </a:r>
            <a:r>
              <a:rPr lang="en-US" sz="1200" kern="1200" dirty="0" err="1" smtClean="0">
                <a:solidFill>
                  <a:schemeClr val="tx1"/>
                </a:solidFill>
                <a:latin typeface="+mn-lt"/>
                <a:ea typeface="+mn-ea"/>
                <a:cs typeface="+mn-cs"/>
              </a:rPr>
              <a:t>Kaeble</a:t>
            </a:r>
            <a:r>
              <a:rPr lang="en-US" sz="1200" kern="1200" dirty="0" smtClean="0">
                <a:solidFill>
                  <a:schemeClr val="tx1"/>
                </a:solidFill>
                <a:latin typeface="+mn-lt"/>
                <a:ea typeface="+mn-ea"/>
                <a:cs typeface="+mn-cs"/>
              </a:rPr>
              <a:t>, (2018), </a:t>
            </a:r>
            <a:r>
              <a:rPr lang="en-US" sz="1200" kern="1200" dirty="0" smtClean="0">
                <a:solidFill>
                  <a:schemeClr val="tx1"/>
                </a:solidFill>
                <a:latin typeface="+mn-lt"/>
                <a:ea typeface="+mn-ea"/>
                <a:cs typeface="+mn-cs"/>
              </a:rPr>
              <a:t>indicated that, African American</a:t>
            </a:r>
            <a:r>
              <a:rPr lang="en-US" sz="1200" kern="1200" baseline="0" dirty="0" smtClean="0">
                <a:solidFill>
                  <a:schemeClr val="tx1"/>
                </a:solidFill>
                <a:latin typeface="+mn-lt"/>
                <a:ea typeface="+mn-ea"/>
                <a:cs typeface="+mn-cs"/>
              </a:rPr>
              <a:t> prisoners are disadvantaged when it comes to </a:t>
            </a:r>
            <a:r>
              <a:rPr lang="en-US" sz="1200" kern="1200" dirty="0" smtClean="0">
                <a:solidFill>
                  <a:schemeClr val="tx1"/>
                </a:solidFill>
                <a:latin typeface="+mn-lt"/>
                <a:ea typeface="+mn-ea"/>
                <a:cs typeface="+mn-cs"/>
              </a:rPr>
              <a:t>probation revocation. </a:t>
            </a:r>
            <a:r>
              <a:rPr lang="en-US" sz="1200" kern="1200" dirty="0" smtClean="0">
                <a:solidFill>
                  <a:schemeClr val="tx1"/>
                </a:solidFill>
                <a:latin typeface="+mn-lt"/>
                <a:ea typeface="+mn-ea"/>
                <a:cs typeface="+mn-cs"/>
              </a:rPr>
              <a:t>For example, probationers of African American origin face probation revocation at radically higher rates compared to the Caucasian and Hispanic probationers. Revocation rates for African American probationers’ ranges from 55% higher compared to that of white probationers in Alabama to more than 100% higher in Indiana (Carson, 2018).</a:t>
            </a:r>
          </a:p>
          <a:p>
            <a:endParaRPr lang="en-US" dirty="0"/>
          </a:p>
        </p:txBody>
      </p:sp>
      <p:sp>
        <p:nvSpPr>
          <p:cNvPr id="4" name="Slide Number Placeholder 3"/>
          <p:cNvSpPr>
            <a:spLocks noGrp="1"/>
          </p:cNvSpPr>
          <p:nvPr>
            <p:ph type="sldNum" sz="quarter" idx="10"/>
          </p:nvPr>
        </p:nvSpPr>
        <p:spPr/>
        <p:txBody>
          <a:bodyPr/>
          <a:lstStyle/>
          <a:p>
            <a:fld id="{DAA1B32A-D9CA-4363-B09F-41181BEC1F61}"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various ways through which racial and ethnic disparities can be solved</a:t>
            </a:r>
            <a:r>
              <a:rPr lang="en-US" baseline="0" dirty="0" smtClean="0"/>
              <a:t> in corrections, as well as courtroom proceedings. They include, law enforcement, judiciary, prosecution, probation as well as parole and reentry. It is important to create laws that prevent judges from promoting racial and ethnic disparity. When evidence of such act is found, the people involved should be prosecuted. </a:t>
            </a:r>
            <a:endParaRPr lang="en-US" dirty="0"/>
          </a:p>
        </p:txBody>
      </p:sp>
      <p:sp>
        <p:nvSpPr>
          <p:cNvPr id="4" name="Slide Number Placeholder 3"/>
          <p:cNvSpPr>
            <a:spLocks noGrp="1"/>
          </p:cNvSpPr>
          <p:nvPr>
            <p:ph type="sldNum" sz="quarter" idx="10"/>
          </p:nvPr>
        </p:nvSpPr>
        <p:spPr/>
        <p:txBody>
          <a:bodyPr/>
          <a:lstStyle/>
          <a:p>
            <a:fld id="{DAA1B32A-D9CA-4363-B09F-41181BEC1F61}"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Based on this presentation, it is important to note that, racial and ethnic disparity still exist in the present world. For example racial and ethnic disparities exists in corrections in that, male African American offenders get longer sentences compared to normal situation of Caucasian male offenders. Furthermore, African American offenders get longer prison sentences compared to the white offenders.  </a:t>
            </a:r>
          </a:p>
          <a:p>
            <a:endParaRPr lang="en-US" dirty="0"/>
          </a:p>
        </p:txBody>
      </p:sp>
      <p:sp>
        <p:nvSpPr>
          <p:cNvPr id="4" name="Slide Number Placeholder 3"/>
          <p:cNvSpPr>
            <a:spLocks noGrp="1"/>
          </p:cNvSpPr>
          <p:nvPr>
            <p:ph type="sldNum" sz="quarter" idx="10"/>
          </p:nvPr>
        </p:nvSpPr>
        <p:spPr/>
        <p:txBody>
          <a:bodyPr/>
          <a:lstStyle/>
          <a:p>
            <a:fld id="{DAA1B32A-D9CA-4363-B09F-41181BEC1F61}"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9BFBA46B-2DB8-4A4B-AEBC-2B17D11BB609}" type="datetimeFigureOut">
              <a:rPr lang="en-US" smtClean="0"/>
              <a:pPr/>
              <a:t>11/22/2020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53EC2177-8A96-4750-BE67-791091793677}"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BFBA46B-2DB8-4A4B-AEBC-2B17D11BB609}" type="datetimeFigureOut">
              <a:rPr lang="en-US" smtClean="0"/>
              <a:pPr/>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EC2177-8A96-4750-BE67-79109179367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BFBA46B-2DB8-4A4B-AEBC-2B17D11BB609}" type="datetimeFigureOut">
              <a:rPr lang="en-US" smtClean="0"/>
              <a:pPr/>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53EC2177-8A96-4750-BE67-79109179367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BFBA46B-2DB8-4A4B-AEBC-2B17D11BB609}" type="datetimeFigureOut">
              <a:rPr lang="en-US" smtClean="0"/>
              <a:pPr/>
              <a:t>11/22/2020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EC2177-8A96-4750-BE67-79109179367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BFBA46B-2DB8-4A4B-AEBC-2B17D11BB609}" type="datetimeFigureOut">
              <a:rPr lang="en-US" smtClean="0"/>
              <a:pPr/>
              <a:t>11/22/2020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EC2177-8A96-4750-BE67-79109179367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BFBA46B-2DB8-4A4B-AEBC-2B17D11BB609}" type="datetimeFigureOut">
              <a:rPr lang="en-US" smtClean="0"/>
              <a:pPr/>
              <a:t>11/22/2020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EC2177-8A96-4750-BE67-79109179367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FBA46B-2DB8-4A4B-AEBC-2B17D11BB609}" type="datetimeFigureOut">
              <a:rPr lang="en-US" smtClean="0"/>
              <a:pPr/>
              <a:t>11/22/2020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EC2177-8A96-4750-BE67-79109179367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BFBA46B-2DB8-4A4B-AEBC-2B17D11BB609}" type="datetimeFigureOut">
              <a:rPr lang="en-US" smtClean="0"/>
              <a:pPr/>
              <a:t>11/22/2020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EC2177-8A96-4750-BE67-79109179367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BFBA46B-2DB8-4A4B-AEBC-2B17D11BB609}" type="datetimeFigureOut">
              <a:rPr lang="en-US" smtClean="0"/>
              <a:pPr/>
              <a:t>11/22/2020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EC2177-8A96-4750-BE67-79109179367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BFBA46B-2DB8-4A4B-AEBC-2B17D11BB609}" type="datetimeFigureOut">
              <a:rPr lang="en-US" smtClean="0"/>
              <a:pPr/>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EC2177-8A96-4750-BE67-79109179367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BFBA46B-2DB8-4A4B-AEBC-2B17D11BB609}" type="datetimeFigureOut">
              <a:rPr lang="en-US" smtClean="0"/>
              <a:pPr/>
              <a:t>11/22/2020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EC2177-8A96-4750-BE67-79109179367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9BFBA46B-2DB8-4A4B-AEBC-2B17D11BB609}" type="datetimeFigureOut">
              <a:rPr lang="en-US" smtClean="0"/>
              <a:pPr/>
              <a:t>11/22/2020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53EC2177-8A96-4750-BE67-791091793677}"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bjs.gov/content/pub/pdf/ppus16.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400" dirty="0" smtClean="0">
                <a:latin typeface="Times New Roman" pitchFamily="18" charset="0"/>
                <a:cs typeface="Times New Roman" pitchFamily="18" charset="0"/>
              </a:rPr>
              <a:t>Racial and Ethnic Disparity</a:t>
            </a:r>
            <a:endParaRPr lang="en-US" sz="2400" dirty="0">
              <a:latin typeface="Times New Roman" pitchFamily="18" charset="0"/>
              <a:cs typeface="Times New Roman" pitchFamily="18" charset="0"/>
            </a:endParaRPr>
          </a:p>
        </p:txBody>
      </p:sp>
      <p:sp>
        <p:nvSpPr>
          <p:cNvPr id="3" name="Subtitle 2"/>
          <p:cNvSpPr>
            <a:spLocks noGrp="1"/>
          </p:cNvSpPr>
          <p:nvPr>
            <p:ph type="subTitle" idx="1"/>
          </p:nvPr>
        </p:nvSpPr>
        <p:spPr/>
        <p:txBody>
          <a:bodyPr>
            <a:noAutofit/>
          </a:bodyPr>
          <a:lstStyle/>
          <a:p>
            <a:r>
              <a:rPr lang="en-US" sz="2400" dirty="0" smtClean="0">
                <a:solidFill>
                  <a:schemeClr val="tx1"/>
                </a:solidFill>
                <a:latin typeface="Times New Roman" pitchFamily="18" charset="0"/>
                <a:cs typeface="Times New Roman" pitchFamily="18" charset="0"/>
              </a:rPr>
              <a:t>Name of the Student</a:t>
            </a:r>
          </a:p>
          <a:p>
            <a:r>
              <a:rPr lang="en-US" sz="2400" dirty="0" smtClean="0">
                <a:solidFill>
                  <a:schemeClr val="tx1"/>
                </a:solidFill>
                <a:latin typeface="Times New Roman" pitchFamily="18" charset="0"/>
                <a:cs typeface="Times New Roman" pitchFamily="18" charset="0"/>
              </a:rPr>
              <a:t>Professor</a:t>
            </a:r>
          </a:p>
          <a:p>
            <a:r>
              <a:rPr lang="en-US" sz="2400" dirty="0" smtClean="0">
                <a:solidFill>
                  <a:schemeClr val="tx1"/>
                </a:solidFill>
                <a:latin typeface="Times New Roman" pitchFamily="18" charset="0"/>
                <a:cs typeface="Times New Roman" pitchFamily="18" charset="0"/>
              </a:rPr>
              <a:t>Institution Affiliation</a:t>
            </a:r>
          </a:p>
          <a:p>
            <a:r>
              <a:rPr lang="en-US" sz="2400" dirty="0" smtClean="0">
                <a:solidFill>
                  <a:schemeClr val="tx1"/>
                </a:solidFill>
                <a:latin typeface="Times New Roman" pitchFamily="18" charset="0"/>
                <a:cs typeface="Times New Roman" pitchFamily="18" charset="0"/>
              </a:rPr>
              <a:t>Date</a:t>
            </a:r>
            <a:endParaRPr lang="en-US" sz="2400"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Introduction</a:t>
            </a:r>
            <a:endParaRPr lang="en-US" sz="24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r>
              <a:rPr lang="en-US" sz="3100" dirty="0" smtClean="0">
                <a:latin typeface="Times New Roman" pitchFamily="18" charset="0"/>
                <a:cs typeface="Times New Roman" pitchFamily="18" charset="0"/>
              </a:rPr>
              <a:t>This presentation aims to conduct the following tasks;</a:t>
            </a:r>
            <a:endParaRPr lang="en-US" sz="3100" dirty="0">
              <a:latin typeface="Times New Roman" pitchFamily="18" charset="0"/>
              <a:cs typeface="Times New Roman" pitchFamily="18" charset="0"/>
            </a:endParaRPr>
          </a:p>
          <a:p>
            <a:r>
              <a:rPr lang="en-US" sz="3100" dirty="0">
                <a:latin typeface="Times New Roman" pitchFamily="18" charset="0"/>
                <a:cs typeface="Times New Roman" pitchFamily="18" charset="0"/>
              </a:rPr>
              <a:t>Describe racial as well as ethnic group demographic data for America’s Court system Corrections department Probation and parole;  </a:t>
            </a:r>
          </a:p>
          <a:p>
            <a:r>
              <a:rPr lang="en-US" sz="3100" dirty="0">
                <a:latin typeface="Times New Roman" pitchFamily="18" charset="0"/>
                <a:cs typeface="Times New Roman" pitchFamily="18" charset="0"/>
              </a:rPr>
              <a:t>Define how biases may impact </a:t>
            </a:r>
            <a:r>
              <a:rPr lang="en-US" sz="3100" dirty="0" smtClean="0">
                <a:latin typeface="Times New Roman" pitchFamily="18" charset="0"/>
                <a:cs typeface="Times New Roman" pitchFamily="18" charset="0"/>
              </a:rPr>
              <a:t>court </a:t>
            </a:r>
            <a:r>
              <a:rPr lang="en-US" sz="3100" dirty="0">
                <a:latin typeface="Times New Roman" pitchFamily="18" charset="0"/>
                <a:cs typeface="Times New Roman" pitchFamily="18" charset="0"/>
              </a:rPr>
              <a:t>proceedings</a:t>
            </a:r>
          </a:p>
          <a:p>
            <a:r>
              <a:rPr lang="en-US" sz="3100" dirty="0">
                <a:latin typeface="Times New Roman" pitchFamily="18" charset="0"/>
                <a:cs typeface="Times New Roman" pitchFamily="18" charset="0"/>
              </a:rPr>
              <a:t>Describes how biases might affect courtroom proceedings, such as a bail/bond proceeding, pretrial proceeding, first appearance, and legal representation (i.e., having a private lawyer instead of a public defender) </a:t>
            </a:r>
          </a:p>
          <a:p>
            <a:r>
              <a:rPr lang="en-US" sz="3100" dirty="0">
                <a:latin typeface="Times New Roman" pitchFamily="18" charset="0"/>
                <a:cs typeface="Times New Roman" pitchFamily="18" charset="0"/>
              </a:rPr>
              <a:t>Articulate the racial and ethnic inequality in corrections </a:t>
            </a:r>
          </a:p>
          <a:p>
            <a:r>
              <a:rPr lang="en-US" sz="3100" dirty="0">
                <a:latin typeface="Times New Roman" pitchFamily="18" charset="0"/>
                <a:cs typeface="Times New Roman" pitchFamily="18" charset="0"/>
              </a:rPr>
              <a:t>Define the racial and ethnic inequality while using the amount of individuals on probation as well as parole </a:t>
            </a:r>
            <a:r>
              <a:rPr lang="en-US" sz="3100" dirty="0" smtClean="0">
                <a:latin typeface="Times New Roman" pitchFamily="18" charset="0"/>
                <a:cs typeface="Times New Roman" pitchFamily="18" charset="0"/>
              </a:rPr>
              <a:t>after which I will conclude with recommendations. </a:t>
            </a:r>
            <a:endParaRPr lang="en-US" sz="3100" dirty="0">
              <a:latin typeface="Times New Roman" pitchFamily="18" charset="0"/>
              <a:cs typeface="Times New Roman" pitchFamily="18" charset="0"/>
            </a:endParaRP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Racial and Ethnic Group Demographic Information </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a:latin typeface="Times New Roman" pitchFamily="18" charset="0"/>
                <a:cs typeface="Times New Roman" pitchFamily="18" charset="0"/>
              </a:rPr>
              <a:t>Female offenders of </a:t>
            </a:r>
            <a:r>
              <a:rPr lang="en-US" sz="2400" dirty="0" smtClean="0">
                <a:latin typeface="Times New Roman" pitchFamily="18" charset="0"/>
                <a:cs typeface="Times New Roman" pitchFamily="18" charset="0"/>
              </a:rPr>
              <a:t>every race are given shorter prison sentences compared to Caucasian male </a:t>
            </a:r>
            <a:r>
              <a:rPr lang="en-US" sz="2400" dirty="0">
                <a:latin typeface="Times New Roman" pitchFamily="18" charset="0"/>
                <a:cs typeface="Times New Roman" pitchFamily="18" charset="0"/>
              </a:rPr>
              <a:t>offenders </a:t>
            </a:r>
            <a:r>
              <a:rPr lang="en-US" sz="2400" dirty="0" smtClean="0">
                <a:latin typeface="Times New Roman" pitchFamily="18" charset="0"/>
                <a:cs typeface="Times New Roman" pitchFamily="18" charset="0"/>
              </a:rPr>
              <a:t>in the </a:t>
            </a:r>
            <a:r>
              <a:rPr lang="en-US" sz="2400" dirty="0">
                <a:latin typeface="Times New Roman" pitchFamily="18" charset="0"/>
                <a:cs typeface="Times New Roman" pitchFamily="18" charset="0"/>
              </a:rPr>
              <a:t>Post-Report </a:t>
            </a:r>
            <a:r>
              <a:rPr lang="en-US" sz="2400" dirty="0" smtClean="0">
                <a:latin typeface="Times New Roman" pitchFamily="18" charset="0"/>
                <a:cs typeface="Times New Roman" pitchFamily="18" charset="0"/>
              </a:rPr>
              <a:t>phase, </a:t>
            </a:r>
            <a:r>
              <a:rPr lang="en-US" sz="2400" dirty="0">
                <a:latin typeface="Times New Roman" pitchFamily="18" charset="0"/>
                <a:cs typeface="Times New Roman" pitchFamily="18" charset="0"/>
              </a:rPr>
              <a:t>as they had for the </a:t>
            </a:r>
            <a:r>
              <a:rPr lang="en-US" sz="2400" dirty="0" smtClean="0">
                <a:latin typeface="Times New Roman" pitchFamily="18" charset="0"/>
                <a:cs typeface="Times New Roman" pitchFamily="18" charset="0"/>
              </a:rPr>
              <a:t>past four </a:t>
            </a:r>
            <a:r>
              <a:rPr lang="en-US" sz="2400" dirty="0">
                <a:latin typeface="Times New Roman" pitchFamily="18" charset="0"/>
                <a:cs typeface="Times New Roman" pitchFamily="18" charset="0"/>
              </a:rPr>
              <a:t>periods. </a:t>
            </a:r>
          </a:p>
          <a:p>
            <a:r>
              <a:rPr lang="en-US" sz="2400" dirty="0" smtClean="0">
                <a:latin typeface="Times New Roman" pitchFamily="18" charset="0"/>
                <a:cs typeface="Times New Roman" pitchFamily="18" charset="0"/>
              </a:rPr>
              <a:t>Male African Americans offenders get probation revocation at higher rates compared to the Caucasian offenders.</a:t>
            </a:r>
          </a:p>
          <a:p>
            <a:r>
              <a:rPr lang="en-US" sz="2400" dirty="0" smtClean="0">
                <a:latin typeface="Times New Roman" pitchFamily="18" charset="0"/>
                <a:cs typeface="Times New Roman" pitchFamily="18" charset="0"/>
              </a:rPr>
              <a:t>Latino offenders also get probation revocation at higher rates compared to the Caucasian offenders.</a:t>
            </a:r>
            <a:endParaRPr lang="en-US" sz="24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Effects of Biases on courtroom proceedings</a:t>
            </a:r>
            <a:endParaRPr lang="en-US" sz="24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sz="2400" dirty="0" smtClean="0">
                <a:latin typeface="Times New Roman" pitchFamily="18" charset="0"/>
                <a:cs typeface="Times New Roman" pitchFamily="18" charset="0"/>
              </a:rPr>
              <a:t>There are many ways through which</a:t>
            </a:r>
            <a:r>
              <a:rPr lang="en-US" sz="2400" dirty="0">
                <a:latin typeface="Times New Roman" pitchFamily="18" charset="0"/>
                <a:cs typeface="Times New Roman" pitchFamily="18" charset="0"/>
              </a:rPr>
              <a:t> biases can </a:t>
            </a:r>
            <a:r>
              <a:rPr lang="en-US" sz="2400" dirty="0" smtClean="0">
                <a:latin typeface="Times New Roman" pitchFamily="18" charset="0"/>
                <a:cs typeface="Times New Roman" pitchFamily="18" charset="0"/>
              </a:rPr>
              <a:t>impact</a:t>
            </a:r>
            <a:r>
              <a:rPr lang="en-US" sz="2400" dirty="0">
                <a:latin typeface="Times New Roman" pitchFamily="18" charset="0"/>
                <a:cs typeface="Times New Roman" pitchFamily="18" charset="0"/>
              </a:rPr>
              <a:t> courtroom proceedings.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For </a:t>
            </a:r>
            <a:r>
              <a:rPr lang="en-US" sz="2400" dirty="0">
                <a:latin typeface="Times New Roman" pitchFamily="18" charset="0"/>
                <a:cs typeface="Times New Roman" pitchFamily="18" charset="0"/>
              </a:rPr>
              <a:t>example, </a:t>
            </a:r>
            <a:r>
              <a:rPr lang="en-US" sz="2400" dirty="0" smtClean="0">
                <a:latin typeface="Times New Roman" pitchFamily="18" charset="0"/>
                <a:cs typeface="Times New Roman" pitchFamily="18" charset="0"/>
              </a:rPr>
              <a:t>the research done in the U.S has indicated that, the </a:t>
            </a:r>
            <a:r>
              <a:rPr lang="en-US" sz="2400" dirty="0">
                <a:latin typeface="Times New Roman" pitchFamily="18" charset="0"/>
                <a:cs typeface="Times New Roman" pitchFamily="18" charset="0"/>
              </a:rPr>
              <a:t>race, perceived attractiveness, </a:t>
            </a:r>
            <a:r>
              <a:rPr lang="en-US" sz="2400" dirty="0" smtClean="0">
                <a:latin typeface="Times New Roman" pitchFamily="18" charset="0"/>
                <a:cs typeface="Times New Roman" pitchFamily="18" charset="0"/>
              </a:rPr>
              <a:t>as well as affability</a:t>
            </a:r>
            <a:r>
              <a:rPr lang="en-US" sz="2400" dirty="0">
                <a:latin typeface="Times New Roman" pitchFamily="18" charset="0"/>
                <a:cs typeface="Times New Roman" pitchFamily="18" charset="0"/>
              </a:rPr>
              <a:t>, and nervous </a:t>
            </a:r>
            <a:r>
              <a:rPr lang="en-US" sz="2400" dirty="0" smtClean="0">
                <a:latin typeface="Times New Roman" pitchFamily="18" charset="0"/>
                <a:cs typeface="Times New Roman" pitchFamily="18" charset="0"/>
              </a:rPr>
              <a:t>conduct </a:t>
            </a:r>
            <a:r>
              <a:rPr lang="en-US" sz="2400" dirty="0">
                <a:latin typeface="Times New Roman" pitchFamily="18" charset="0"/>
                <a:cs typeface="Times New Roman" pitchFamily="18" charset="0"/>
              </a:rPr>
              <a:t>of a defendant can all </a:t>
            </a:r>
            <a:r>
              <a:rPr lang="en-US" sz="2400" dirty="0" smtClean="0">
                <a:latin typeface="Times New Roman" pitchFamily="18" charset="0"/>
                <a:cs typeface="Times New Roman" pitchFamily="18" charset="0"/>
              </a:rPr>
              <a:t>impact the rates </a:t>
            </a:r>
            <a:r>
              <a:rPr lang="en-US" sz="2400" dirty="0">
                <a:latin typeface="Times New Roman" pitchFamily="18" charset="0"/>
                <a:cs typeface="Times New Roman" pitchFamily="18" charset="0"/>
              </a:rPr>
              <a:t>of conviction </a:t>
            </a:r>
            <a:r>
              <a:rPr lang="en-US" sz="2400" dirty="0" smtClean="0">
                <a:latin typeface="Times New Roman" pitchFamily="18" charset="0"/>
                <a:cs typeface="Times New Roman" pitchFamily="18" charset="0"/>
              </a:rPr>
              <a:t>plus the lengths </a:t>
            </a:r>
            <a:r>
              <a:rPr lang="en-US" sz="2400" dirty="0">
                <a:latin typeface="Times New Roman" pitchFamily="18" charset="0"/>
                <a:cs typeface="Times New Roman" pitchFamily="18" charset="0"/>
              </a:rPr>
              <a:t>of </a:t>
            </a:r>
            <a:r>
              <a:rPr lang="en-US" sz="2400" dirty="0" smtClean="0">
                <a:latin typeface="Times New Roman" pitchFamily="18" charset="0"/>
                <a:cs typeface="Times New Roman" pitchFamily="18" charset="0"/>
              </a:rPr>
              <a:t>sentences given to prisoners.</a:t>
            </a:r>
          </a:p>
          <a:p>
            <a:r>
              <a:rPr lang="en-US" sz="2400" dirty="0" smtClean="0">
                <a:latin typeface="Times New Roman" pitchFamily="18" charset="0"/>
                <a:cs typeface="Times New Roman" pitchFamily="18" charset="0"/>
              </a:rPr>
              <a:t>Notably, it is through biases that, the discriminated individuals such as people of color are denied bail when arrested. </a:t>
            </a:r>
            <a:endParaRPr lang="en-US" sz="2400" dirty="0">
              <a:latin typeface="Times New Roman" pitchFamily="18" charset="0"/>
              <a:cs typeface="Times New Roman" pitchFamily="18" charset="0"/>
            </a:endParaRP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Racial </a:t>
            </a:r>
            <a:r>
              <a:rPr lang="en-US" sz="2400" b="1" dirty="0">
                <a:latin typeface="Times New Roman" pitchFamily="18" charset="0"/>
                <a:cs typeface="Times New Roman" pitchFamily="18" charset="0"/>
              </a:rPr>
              <a:t>and ethnic disparity found in corrections </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sz="2400" dirty="0">
                <a:latin typeface="Times New Roman" pitchFamily="18" charset="0"/>
                <a:cs typeface="Times New Roman" pitchFamily="18" charset="0"/>
              </a:rPr>
              <a:t>The racial and ethnic disparity present in corrections is based on the fact that, </a:t>
            </a:r>
            <a:r>
              <a:rPr lang="en-US" sz="2400" dirty="0" smtClean="0">
                <a:latin typeface="Times New Roman" pitchFamily="18" charset="0"/>
                <a:cs typeface="Times New Roman" pitchFamily="18" charset="0"/>
              </a:rPr>
              <a:t>the rate at which African </a:t>
            </a:r>
            <a:r>
              <a:rPr lang="en-US" sz="2400" dirty="0">
                <a:latin typeface="Times New Roman" pitchFamily="18" charset="0"/>
                <a:cs typeface="Times New Roman" pitchFamily="18" charset="0"/>
              </a:rPr>
              <a:t>Americans are imprisoned in state prisons </a:t>
            </a:r>
            <a:r>
              <a:rPr lang="en-US" sz="2400" dirty="0" smtClean="0">
                <a:latin typeface="Times New Roman" pitchFamily="18" charset="0"/>
                <a:cs typeface="Times New Roman" pitchFamily="18" charset="0"/>
              </a:rPr>
              <a:t>is believed to be 5 times </a:t>
            </a:r>
            <a:r>
              <a:rPr lang="en-US" sz="2400" dirty="0">
                <a:latin typeface="Times New Roman" pitchFamily="18" charset="0"/>
                <a:cs typeface="Times New Roman" pitchFamily="18" charset="0"/>
              </a:rPr>
              <a:t>more than the rate </a:t>
            </a:r>
            <a:r>
              <a:rPr lang="en-US" sz="2400" dirty="0" smtClean="0">
                <a:latin typeface="Times New Roman" pitchFamily="18" charset="0"/>
                <a:cs typeface="Times New Roman" pitchFamily="18" charset="0"/>
              </a:rPr>
              <a:t>at which Caucasians are incarcerated</a:t>
            </a:r>
            <a:r>
              <a:rPr lang="en-US" sz="2400" dirty="0">
                <a:latin typeface="Times New Roman" pitchFamily="18" charset="0"/>
                <a:cs typeface="Times New Roman" pitchFamily="18" charset="0"/>
              </a:rPr>
              <a:t>, and this disparity is </a:t>
            </a:r>
            <a:r>
              <a:rPr lang="en-US" sz="2400" dirty="0" smtClean="0">
                <a:latin typeface="Times New Roman" pitchFamily="18" charset="0"/>
                <a:cs typeface="Times New Roman" pitchFamily="18" charset="0"/>
              </a:rPr>
              <a:t>no less than10 </a:t>
            </a:r>
            <a:r>
              <a:rPr lang="en-US" sz="2400" dirty="0">
                <a:latin typeface="Times New Roman" pitchFamily="18" charset="0"/>
                <a:cs typeface="Times New Roman" pitchFamily="18" charset="0"/>
              </a:rPr>
              <a:t>to 1 in five states.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Latinos </a:t>
            </a:r>
            <a:r>
              <a:rPr lang="en-US" sz="2400" dirty="0">
                <a:latin typeface="Times New Roman" pitchFamily="18" charset="0"/>
                <a:cs typeface="Times New Roman" pitchFamily="18" charset="0"/>
              </a:rPr>
              <a:t>are also disproportionately incarcerated but at approximately </a:t>
            </a:r>
            <a:r>
              <a:rPr lang="en-US" sz="2400" dirty="0" smtClean="0">
                <a:latin typeface="Times New Roman" pitchFamily="18" charset="0"/>
                <a:cs typeface="Times New Roman" pitchFamily="18" charset="0"/>
              </a:rPr>
              <a:t>1.5 </a:t>
            </a:r>
            <a:r>
              <a:rPr lang="en-US" sz="2400" dirty="0">
                <a:latin typeface="Times New Roman" pitchFamily="18" charset="0"/>
                <a:cs typeface="Times New Roman" pitchFamily="18" charset="0"/>
              </a:rPr>
              <a:t>times the rate of </a:t>
            </a:r>
            <a:r>
              <a:rPr lang="en-US" sz="2400" dirty="0" smtClean="0">
                <a:latin typeface="Times New Roman" pitchFamily="18" charset="0"/>
                <a:cs typeface="Times New Roman" pitchFamily="18" charset="0"/>
              </a:rPr>
              <a:t>Caucasians.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Racial and ethnic disparity found in corrections </a:t>
            </a:r>
            <a:endParaRPr lang="en-US" sz="2400" dirty="0"/>
          </a:p>
        </p:txBody>
      </p:sp>
      <p:sp>
        <p:nvSpPr>
          <p:cNvPr id="3" name="Content Placeholder 2"/>
          <p:cNvSpPr>
            <a:spLocks noGrp="1"/>
          </p:cNvSpPr>
          <p:nvPr>
            <p:ph idx="1"/>
          </p:nvPr>
        </p:nvSpPr>
        <p:spPr/>
        <p:txBody>
          <a:bodyPr/>
          <a:lstStyle/>
          <a:p>
            <a:r>
              <a:rPr lang="en-US" sz="2400" dirty="0">
                <a:latin typeface="Times New Roman" pitchFamily="18" charset="0"/>
                <a:cs typeface="Times New Roman" pitchFamily="18" charset="0"/>
              </a:rPr>
              <a:t>Another significant aspect that explains presence of racial and ethnic disparity in </a:t>
            </a:r>
            <a:r>
              <a:rPr lang="en-US" sz="2400" dirty="0" smtClean="0">
                <a:latin typeface="Times New Roman" pitchFamily="18" charset="0"/>
                <a:cs typeface="Times New Roman" pitchFamily="18" charset="0"/>
              </a:rPr>
              <a:t>corrections </a:t>
            </a:r>
            <a:r>
              <a:rPr lang="en-US" sz="2400" dirty="0">
                <a:latin typeface="Times New Roman" pitchFamily="18" charset="0"/>
                <a:cs typeface="Times New Roman" pitchFamily="18" charset="0"/>
              </a:rPr>
              <a:t>is that, male African American offenders get longer sentences compared to normal situation of Caucasian male offenders. </a:t>
            </a:r>
          </a:p>
          <a:p>
            <a:r>
              <a:rPr lang="en-US" sz="2400" dirty="0" smtClean="0">
                <a:latin typeface="Times New Roman" pitchFamily="18" charset="0"/>
                <a:cs typeface="Times New Roman" pitchFamily="18" charset="0"/>
              </a:rPr>
              <a:t>Notably, African American male offenders get sentences </a:t>
            </a:r>
            <a:r>
              <a:rPr lang="en-US" sz="2400" dirty="0">
                <a:latin typeface="Times New Roman" pitchFamily="18" charset="0"/>
                <a:cs typeface="Times New Roman" pitchFamily="18" charset="0"/>
              </a:rPr>
              <a:t>on average 19.1 percent longer </a:t>
            </a:r>
            <a:r>
              <a:rPr lang="en-US" sz="2400" dirty="0" smtClean="0">
                <a:latin typeface="Times New Roman" pitchFamily="18" charset="0"/>
                <a:cs typeface="Times New Roman" pitchFamily="18" charset="0"/>
              </a:rPr>
              <a:t>compared to those given Caucasian male offenders. </a:t>
            </a:r>
            <a:endParaRPr lang="en-US" sz="24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Racial </a:t>
            </a:r>
            <a:r>
              <a:rPr lang="en-US" sz="2400" b="1" dirty="0">
                <a:latin typeface="Times New Roman" pitchFamily="18" charset="0"/>
                <a:cs typeface="Times New Roman" pitchFamily="18" charset="0"/>
              </a:rPr>
              <a:t>and ethnic </a:t>
            </a:r>
            <a:r>
              <a:rPr lang="en-US" sz="2400" b="1" dirty="0" smtClean="0">
                <a:latin typeface="Times New Roman" pitchFamily="18" charset="0"/>
                <a:cs typeface="Times New Roman" pitchFamily="18" charset="0"/>
              </a:rPr>
              <a:t>disparity (</a:t>
            </a:r>
            <a:r>
              <a:rPr lang="en-US" sz="2400" b="1" dirty="0">
                <a:latin typeface="Times New Roman" pitchFamily="18" charset="0"/>
                <a:cs typeface="Times New Roman" pitchFamily="18" charset="0"/>
              </a:rPr>
              <a:t>number of people on probation and </a:t>
            </a:r>
            <a:r>
              <a:rPr lang="en-US" sz="2400" b="1" dirty="0" smtClean="0">
                <a:latin typeface="Times New Roman" pitchFamily="18" charset="0"/>
                <a:cs typeface="Times New Roman" pitchFamily="18" charset="0"/>
              </a:rPr>
              <a:t>parole) </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sz="2400" dirty="0" smtClean="0">
                <a:latin typeface="Times New Roman" pitchFamily="18" charset="0"/>
                <a:cs typeface="Times New Roman" pitchFamily="18" charset="0"/>
              </a:rPr>
              <a:t>African American probationers face probation revocation at higher rate of 55% compared Caucasian probationers.  </a:t>
            </a:r>
          </a:p>
          <a:p>
            <a:r>
              <a:rPr lang="en-US" sz="2400" dirty="0" smtClean="0">
                <a:latin typeface="Times New Roman" pitchFamily="18" charset="0"/>
                <a:cs typeface="Times New Roman" pitchFamily="18" charset="0"/>
              </a:rPr>
              <a:t>In 2016, the number of men on parole was 87 while that of women was 13.</a:t>
            </a:r>
          </a:p>
          <a:p>
            <a:r>
              <a:rPr lang="en-US" sz="2400" dirty="0" smtClean="0">
                <a:latin typeface="Times New Roman" pitchFamily="18" charset="0"/>
                <a:cs typeface="Times New Roman" pitchFamily="18" charset="0"/>
              </a:rPr>
              <a:t>In 2016, only 15 Latinos were on parole.</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Times New Roman" pitchFamily="18" charset="0"/>
                <a:cs typeface="Times New Roman" pitchFamily="18" charset="0"/>
              </a:rPr>
              <a:t>R</a:t>
            </a:r>
            <a:r>
              <a:rPr lang="en-US" sz="2400" b="1" dirty="0" smtClean="0">
                <a:latin typeface="Times New Roman" pitchFamily="18" charset="0"/>
                <a:cs typeface="Times New Roman" pitchFamily="18" charset="0"/>
              </a:rPr>
              <a:t>ecommendations to </a:t>
            </a:r>
            <a:r>
              <a:rPr lang="en-US" sz="2400" b="1" dirty="0">
                <a:latin typeface="Times New Roman" pitchFamily="18" charset="0"/>
                <a:cs typeface="Times New Roman" pitchFamily="18" charset="0"/>
              </a:rPr>
              <a:t>address the racial and ethnic disparities </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Law enforcement</a:t>
            </a:r>
          </a:p>
          <a:p>
            <a:r>
              <a:rPr lang="en-US" sz="2400" dirty="0" smtClean="0">
                <a:latin typeface="Times New Roman" pitchFamily="18" charset="0"/>
                <a:cs typeface="Times New Roman" pitchFamily="18" charset="0"/>
              </a:rPr>
              <a:t>Judiciary</a:t>
            </a:r>
          </a:p>
          <a:p>
            <a:r>
              <a:rPr lang="en-US" sz="2400" dirty="0" smtClean="0">
                <a:latin typeface="Times New Roman" pitchFamily="18" charset="0"/>
                <a:cs typeface="Times New Roman" pitchFamily="18" charset="0"/>
              </a:rPr>
              <a:t>Prosecution</a:t>
            </a:r>
          </a:p>
          <a:p>
            <a:r>
              <a:rPr lang="en-US" sz="2400" dirty="0" smtClean="0">
                <a:latin typeface="Times New Roman" pitchFamily="18" charset="0"/>
                <a:cs typeface="Times New Roman" pitchFamily="18" charset="0"/>
              </a:rPr>
              <a:t>Parole and reentry.</a:t>
            </a:r>
          </a:p>
          <a:p>
            <a:r>
              <a:rPr lang="en-US" sz="2400" dirty="0" smtClean="0">
                <a:latin typeface="Times New Roman" pitchFamily="18" charset="0"/>
                <a:cs typeface="Times New Roman" pitchFamily="18" charset="0"/>
              </a:rPr>
              <a:t>Probation.</a:t>
            </a:r>
            <a:endParaRPr lang="en-US" sz="24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Conclusion</a:t>
            </a:r>
            <a:endParaRPr lang="en-US" sz="24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sz="2400" dirty="0" smtClean="0">
                <a:latin typeface="Times New Roman" pitchFamily="18" charset="0"/>
                <a:cs typeface="Times New Roman" pitchFamily="18" charset="0"/>
              </a:rPr>
              <a:t>Based on this presentation, it is important to note that, racial and ethnic disparity still exist in the present world. For example racial and ethnic disparities exists in corrections in that, male African American offenders get longer sentences compared to normal situation of Caucasian male offenders. Furthermore, African American offenders get longer prison sentences compared to the white offenders.  </a:t>
            </a:r>
            <a:endParaRPr lang="en-US" sz="24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smtClean="0">
                <a:latin typeface="Times New Roman" pitchFamily="18" charset="0"/>
                <a:cs typeface="Times New Roman" pitchFamily="18" charset="0"/>
              </a:rPr>
              <a:t>References</a:t>
            </a:r>
            <a:endParaRPr lang="en-US" sz="24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err="1">
                <a:latin typeface="Times New Roman" pitchFamily="18" charset="0"/>
                <a:cs typeface="Times New Roman" pitchFamily="18" charset="0"/>
              </a:rPr>
              <a:t>Kaeble</a:t>
            </a:r>
            <a:r>
              <a:rPr lang="en-US" sz="2400" dirty="0">
                <a:latin typeface="Times New Roman" pitchFamily="18" charset="0"/>
                <a:cs typeface="Times New Roman" pitchFamily="18" charset="0"/>
              </a:rPr>
              <a:t>, D. (2018). </a:t>
            </a:r>
            <a:r>
              <a:rPr lang="en-US" sz="2400" i="1" dirty="0">
                <a:latin typeface="Times New Roman" pitchFamily="18" charset="0"/>
                <a:cs typeface="Times New Roman" pitchFamily="18" charset="0"/>
              </a:rPr>
              <a:t>Probation and Parole in the United States, 2016</a:t>
            </a:r>
            <a:r>
              <a:rPr lang="en-US" sz="2400" dirty="0">
                <a:latin typeface="Times New Roman" pitchFamily="18" charset="0"/>
                <a:cs typeface="Times New Roman" pitchFamily="18" charset="0"/>
              </a:rPr>
              <a:t>. Bureau of Justice Statistics (BJS). </a:t>
            </a:r>
            <a:r>
              <a:rPr lang="en-US" sz="2400" dirty="0">
                <a:latin typeface="Times New Roman" pitchFamily="18" charset="0"/>
                <a:cs typeface="Times New Roman" pitchFamily="18" charset="0"/>
                <a:hlinkClick r:id="rId2"/>
              </a:rPr>
              <a:t>https://www.bjs.gov/content/pub/pdf/ppus16.pdf</a:t>
            </a:r>
            <a:endParaRPr lang="en-US" sz="2400" dirty="0">
              <a:latin typeface="Times New Roman" pitchFamily="18" charset="0"/>
              <a:cs typeface="Times New Roman" pitchFamily="18" charset="0"/>
            </a:endParaRPr>
          </a:p>
          <a:p>
            <a:r>
              <a:rPr lang="en-US" sz="2400" dirty="0" smtClean="0">
                <a:latin typeface="Times New Roman" pitchFamily="18" charset="0"/>
                <a:cs typeface="Times New Roman" pitchFamily="18" charset="0"/>
              </a:rPr>
              <a:t>Carson, A. E. (2018). Prisoners in 2018. Bureau of Justice Statistics (BJS).</a:t>
            </a:r>
            <a:r>
              <a:rPr lang="en-US" sz="2400" u="sng" dirty="0" smtClean="0">
                <a:solidFill>
                  <a:srgbClr val="0000FF"/>
                </a:solidFill>
                <a:latin typeface="Times New Roman" pitchFamily="18" charset="0"/>
                <a:cs typeface="Times New Roman" pitchFamily="18" charset="0"/>
              </a:rPr>
              <a:t>https://www.bjs.gov/content/pub/pdf/p18.pdf </a:t>
            </a:r>
          </a:p>
          <a:p>
            <a:endParaRPr lang="en-US" sz="2400" dirty="0" smtClean="0">
              <a:latin typeface="Times New Roman" pitchFamily="18" charset="0"/>
              <a:cs typeface="Times New Roman" pitchFamily="18" charset="0"/>
            </a:endParaRPr>
          </a:p>
          <a:p>
            <a:pPr>
              <a:buNone/>
            </a:pPr>
            <a:r>
              <a:rPr lang="en-US" dirty="0"/>
              <a:t/>
            </a:r>
            <a:br>
              <a:rPr lang="en-US" dirty="0"/>
            </a:b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113</TotalTime>
  <Words>846</Words>
  <Application>Microsoft Office PowerPoint</Application>
  <PresentationFormat>On-screen Show (4:3)</PresentationFormat>
  <Paragraphs>59</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Apex</vt:lpstr>
      <vt:lpstr>Racial and Ethnic Disparity</vt:lpstr>
      <vt:lpstr>Introduction</vt:lpstr>
      <vt:lpstr>Racial and Ethnic Group Demographic Information </vt:lpstr>
      <vt:lpstr>Effects of Biases on courtroom proceedings</vt:lpstr>
      <vt:lpstr>Racial and ethnic disparity found in corrections </vt:lpstr>
      <vt:lpstr>Racial and ethnic disparity found in corrections </vt:lpstr>
      <vt:lpstr>Racial and ethnic disparity (number of people on probation and parole) </vt:lpstr>
      <vt:lpstr>Recommendations to address the racial and ethnic disparities </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Racial and Ethnic Disparity</dc:title>
  <dc:creator>Charles</dc:creator>
  <cp:lastModifiedBy>Charles</cp:lastModifiedBy>
  <cp:revision>4</cp:revision>
  <dcterms:created xsi:type="dcterms:W3CDTF">2020-11-21T21:32:54Z</dcterms:created>
  <dcterms:modified xsi:type="dcterms:W3CDTF">2020-11-21T23:45:26Z</dcterms:modified>
</cp:coreProperties>
</file>